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3" r:id="rId4"/>
    <p:sldId id="284" r:id="rId5"/>
    <p:sldId id="258" r:id="rId6"/>
    <p:sldId id="259" r:id="rId7"/>
    <p:sldId id="260" r:id="rId8"/>
    <p:sldId id="267" r:id="rId9"/>
    <p:sldId id="287" r:id="rId10"/>
    <p:sldId id="268" r:id="rId11"/>
    <p:sldId id="275" r:id="rId12"/>
    <p:sldId id="279" r:id="rId13"/>
    <p:sldId id="286" r:id="rId14"/>
    <p:sldId id="257" r:id="rId15"/>
    <p:sldId id="288" r:id="rId16"/>
    <p:sldId id="29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9D979-1F25-4109-A481-701B22691572}" v="4" dt="2023-01-24T15:56:39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g, Yuan" userId="8e574f13-7ac2-4b6b-bb29-c1f083e32c22" providerId="ADAL" clId="{23B9D979-1F25-4109-A481-701B22691572}"/>
    <pc:docChg chg="custSel modSld">
      <pc:chgData name="Xing, Yuan" userId="8e574f13-7ac2-4b6b-bb29-c1f083e32c22" providerId="ADAL" clId="{23B9D979-1F25-4109-A481-701B22691572}" dt="2023-01-24T16:11:03.253" v="4" actId="478"/>
      <pc:docMkLst>
        <pc:docMk/>
      </pc:docMkLst>
      <pc:sldChg chg="delSp mod">
        <pc:chgData name="Xing, Yuan" userId="8e574f13-7ac2-4b6b-bb29-c1f083e32c22" providerId="ADAL" clId="{23B9D979-1F25-4109-A481-701B22691572}" dt="2023-01-24T16:11:03.253" v="4" actId="478"/>
        <pc:sldMkLst>
          <pc:docMk/>
          <pc:sldMk cId="475612971" sldId="283"/>
        </pc:sldMkLst>
        <pc:inkChg chg="del">
          <ac:chgData name="Xing, Yuan" userId="8e574f13-7ac2-4b6b-bb29-c1f083e32c22" providerId="ADAL" clId="{23B9D979-1F25-4109-A481-701B22691572}" dt="2023-01-24T16:11:03.253" v="4" actId="478"/>
          <ac:inkMkLst>
            <pc:docMk/>
            <pc:sldMk cId="475612971" sldId="283"/>
            <ac:inkMk id="3" creationId="{61D17C04-815A-0CCA-3C47-EA8219EEC97C}"/>
          </ac:inkMkLst>
        </pc:inkChg>
      </pc:sldChg>
      <pc:sldChg chg="addSp delSp modSp">
        <pc:chgData name="Xing, Yuan" userId="8e574f13-7ac2-4b6b-bb29-c1f083e32c22" providerId="ADAL" clId="{23B9D979-1F25-4109-A481-701B22691572}" dt="2023-01-24T15:56:39.642" v="3" actId="1076"/>
        <pc:sldMkLst>
          <pc:docMk/>
          <pc:sldMk cId="3942103618" sldId="287"/>
        </pc:sldMkLst>
        <pc:picChg chg="add mod">
          <ac:chgData name="Xing, Yuan" userId="8e574f13-7ac2-4b6b-bb29-c1f083e32c22" providerId="ADAL" clId="{23B9D979-1F25-4109-A481-701B22691572}" dt="2023-01-24T15:56:39.642" v="3" actId="1076"/>
          <ac:picMkLst>
            <pc:docMk/>
            <pc:sldMk cId="3942103618" sldId="287"/>
            <ac:picMk id="1026" creationId="{726C2494-4AB6-B97C-0DBA-710DCEA2D3CA}"/>
          </ac:picMkLst>
        </pc:picChg>
        <pc:picChg chg="del mod">
          <ac:chgData name="Xing, Yuan" userId="8e574f13-7ac2-4b6b-bb29-c1f083e32c22" providerId="ADAL" clId="{23B9D979-1F25-4109-A481-701B22691572}" dt="2023-01-24T15:56:01.327" v="1" actId="478"/>
          <ac:picMkLst>
            <pc:docMk/>
            <pc:sldMk cId="3942103618" sldId="287"/>
            <ac:picMk id="4100" creationId="{B33CD926-E921-4134-B05E-906FB416A979}"/>
          </ac:picMkLst>
        </pc:picChg>
      </pc:sldChg>
    </pc:docChg>
  </pc:docChgLst>
  <pc:docChgLst>
    <pc:chgData name="Xing, Yuan" userId="8e574f13-7ac2-4b6b-bb29-c1f083e32c22" providerId="ADAL" clId="{9B26C319-DAC8-4796-A0B2-5F23578DF30C}"/>
    <pc:docChg chg="undo custSel modSld">
      <pc:chgData name="Xing, Yuan" userId="8e574f13-7ac2-4b6b-bb29-c1f083e32c22" providerId="ADAL" clId="{9B26C319-DAC8-4796-A0B2-5F23578DF30C}" dt="2022-09-08T16:01:30.428" v="281"/>
      <pc:docMkLst>
        <pc:docMk/>
      </pc:docMkLst>
      <pc:sldChg chg="modSp mod">
        <pc:chgData name="Xing, Yuan" userId="8e574f13-7ac2-4b6b-bb29-c1f083e32c22" providerId="ADAL" clId="{9B26C319-DAC8-4796-A0B2-5F23578DF30C}" dt="2022-09-08T02:27:32.785" v="278" actId="20577"/>
        <pc:sldMkLst>
          <pc:docMk/>
          <pc:sldMk cId="1992602990" sldId="260"/>
        </pc:sldMkLst>
        <pc:spChg chg="mod">
          <ac:chgData name="Xing, Yuan" userId="8e574f13-7ac2-4b6b-bb29-c1f083e32c22" providerId="ADAL" clId="{9B26C319-DAC8-4796-A0B2-5F23578DF30C}" dt="2022-09-08T02:27:32.785" v="278" actId="20577"/>
          <ac:spMkLst>
            <pc:docMk/>
            <pc:sldMk cId="1992602990" sldId="260"/>
            <ac:spMk id="4" creationId="{00000000-0000-0000-0000-000000000000}"/>
          </ac:spMkLst>
        </pc:spChg>
      </pc:sldChg>
      <pc:sldChg chg="modSp mod">
        <pc:chgData name="Xing, Yuan" userId="8e574f13-7ac2-4b6b-bb29-c1f083e32c22" providerId="ADAL" clId="{9B26C319-DAC8-4796-A0B2-5F23578DF30C}" dt="2022-09-08T02:42:18.980" v="280" actId="20577"/>
        <pc:sldMkLst>
          <pc:docMk/>
          <pc:sldMk cId="1055141912" sldId="268"/>
        </pc:sldMkLst>
        <pc:spChg chg="mod">
          <ac:chgData name="Xing, Yuan" userId="8e574f13-7ac2-4b6b-bb29-c1f083e32c22" providerId="ADAL" clId="{9B26C319-DAC8-4796-A0B2-5F23578DF30C}" dt="2022-09-08T02:42:18.980" v="280" actId="20577"/>
          <ac:spMkLst>
            <pc:docMk/>
            <pc:sldMk cId="1055141912" sldId="268"/>
            <ac:spMk id="2" creationId="{C8EFB267-0876-4FC0-A5A0-C416E403E71D}"/>
          </ac:spMkLst>
        </pc:spChg>
      </pc:sldChg>
      <pc:sldChg chg="modSp mod">
        <pc:chgData name="Xing, Yuan" userId="8e574f13-7ac2-4b6b-bb29-c1f083e32c22" providerId="ADAL" clId="{9B26C319-DAC8-4796-A0B2-5F23578DF30C}" dt="2022-09-08T02:07:14.095" v="246" actId="20577"/>
        <pc:sldMkLst>
          <pc:docMk/>
          <pc:sldMk cId="1427482187" sldId="282"/>
        </pc:sldMkLst>
        <pc:spChg chg="mod">
          <ac:chgData name="Xing, Yuan" userId="8e574f13-7ac2-4b6b-bb29-c1f083e32c22" providerId="ADAL" clId="{9B26C319-DAC8-4796-A0B2-5F23578DF30C}" dt="2022-09-08T02:07:14.095" v="246" actId="20577"/>
          <ac:spMkLst>
            <pc:docMk/>
            <pc:sldMk cId="1427482187" sldId="282"/>
            <ac:spMk id="3" creationId="{00000000-0000-0000-0000-000000000000}"/>
          </ac:spMkLst>
        </pc:spChg>
      </pc:sldChg>
      <pc:sldChg chg="addSp">
        <pc:chgData name="Xing, Yuan" userId="8e574f13-7ac2-4b6b-bb29-c1f083e32c22" providerId="ADAL" clId="{9B26C319-DAC8-4796-A0B2-5F23578DF30C}" dt="2022-09-08T16:01:30.428" v="281"/>
        <pc:sldMkLst>
          <pc:docMk/>
          <pc:sldMk cId="475612971" sldId="283"/>
        </pc:sldMkLst>
        <pc:inkChg chg="add">
          <ac:chgData name="Xing, Yuan" userId="8e574f13-7ac2-4b6b-bb29-c1f083e32c22" providerId="ADAL" clId="{9B26C319-DAC8-4796-A0B2-5F23578DF30C}" dt="2022-09-08T16:01:30.428" v="281"/>
          <ac:inkMkLst>
            <pc:docMk/>
            <pc:sldMk cId="475612971" sldId="283"/>
            <ac:inkMk id="3" creationId="{61D17C04-815A-0CCA-3C47-EA8219EEC97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BAA2A-F15D-4CED-9724-B1047CD82F2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3CBE-8FF8-44BD-9845-C195BFF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58FCC-BE7D-4993-BDB0-4B0CE0D1DD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7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5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0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6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2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2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5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3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6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82E0F-4EBD-4D23-8070-82D215B9858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93E8-AD52-4EE7-A96F-A3612671C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373" y="191683"/>
            <a:ext cx="6096000" cy="856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Welcome to CEE 225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87BACF-FA2B-4A51-9937-077CE291EB4D}"/>
              </a:ext>
            </a:extLst>
          </p:cNvPr>
          <p:cNvSpPr txBox="1">
            <a:spLocks/>
          </p:cNvSpPr>
          <p:nvPr/>
        </p:nvSpPr>
        <p:spPr>
          <a:xfrm>
            <a:off x="6025436" y="460596"/>
            <a:ext cx="3734974" cy="433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Dr. Yuan Xing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01843-AA5B-4F05-8340-B58A6A2A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523"/>
            <a:ext cx="12192000" cy="35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B267-0876-4FC0-A5A0-C416E403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73" y="5918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Overall, </a:t>
            </a:r>
            <a:r>
              <a:rPr lang="en-US">
                <a:solidFill>
                  <a:srgbClr val="FF0000"/>
                </a:solidFill>
              </a:rPr>
              <a:t>about 27 </a:t>
            </a:r>
            <a:r>
              <a:rPr lang="en-US" dirty="0">
                <a:solidFill>
                  <a:srgbClr val="FF0000"/>
                </a:solidFill>
              </a:rPr>
              <a:t>Hardware + Software labs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1A055F-A747-4C48-91FA-0DCF9ABE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48" y="2706624"/>
            <a:ext cx="4313818" cy="25054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D68B65-DE77-4503-B5F5-AEF5C559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954" y="2727034"/>
            <a:ext cx="5530291" cy="22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4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D2E03F-7BFC-4EEE-86D5-1874D5C0B468}"/>
              </a:ext>
            </a:extLst>
          </p:cNvPr>
          <p:cNvSpPr txBox="1"/>
          <p:nvPr/>
        </p:nvSpPr>
        <p:spPr>
          <a:xfrm>
            <a:off x="1195242" y="1786855"/>
            <a:ext cx="95970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Students are required to attend the classes and do all assignments. 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All assignments will have due dates and times.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Attendance is critical for success.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courses will be recorded so they can be viewed after class too.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From next class, ‘Lecture slides draft’ will be uploaded one day before class for you to preview, ‘Annotated lecture notes’ will be available in Canvas as well. 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F4B1-588F-4A95-8779-C933D3ADFEF8}"/>
              </a:ext>
            </a:extLst>
          </p:cNvPr>
          <p:cNvSpPr txBox="1"/>
          <p:nvPr/>
        </p:nvSpPr>
        <p:spPr>
          <a:xfrm>
            <a:off x="1195242" y="1263635"/>
            <a:ext cx="8739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Lecture Rules:</a:t>
            </a:r>
          </a:p>
        </p:txBody>
      </p:sp>
    </p:spTree>
    <p:extLst>
      <p:ext uri="{BB962C8B-B14F-4D97-AF65-F5344CB8AC3E}">
        <p14:creationId xmlns:p14="http://schemas.microsoft.com/office/powerpoint/2010/main" val="9999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D2E03F-7BFC-4EEE-86D5-1874D5C0B468}"/>
              </a:ext>
            </a:extLst>
          </p:cNvPr>
          <p:cNvSpPr txBox="1"/>
          <p:nvPr/>
        </p:nvSpPr>
        <p:spPr>
          <a:xfrm>
            <a:off x="1195242" y="1786855"/>
            <a:ext cx="95970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Almost each class has a lab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Bring your laptop to class since next class.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Even it’s hardware lab, you can use your laptop to read the instruction easily while doing the labs.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student has a lab kits, very few difficult labs are finished by teamwork of two students.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Labs will also be in rooms 201S.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Most labs are checked off in class. If not checked in class, you can upload your results to canvas.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F4B1-588F-4A95-8779-C933D3ADFEF8}"/>
              </a:ext>
            </a:extLst>
          </p:cNvPr>
          <p:cNvSpPr txBox="1"/>
          <p:nvPr/>
        </p:nvSpPr>
        <p:spPr>
          <a:xfrm>
            <a:off x="1195242" y="1263635"/>
            <a:ext cx="8739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Lab Rules:</a:t>
            </a:r>
          </a:p>
        </p:txBody>
      </p:sp>
    </p:spTree>
    <p:extLst>
      <p:ext uri="{BB962C8B-B14F-4D97-AF65-F5344CB8AC3E}">
        <p14:creationId xmlns:p14="http://schemas.microsoft.com/office/powerpoint/2010/main" val="21590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32DB9A-EE36-4F3C-A541-291822408A04}"/>
              </a:ext>
            </a:extLst>
          </p:cNvPr>
          <p:cNvSpPr txBox="1"/>
          <p:nvPr/>
        </p:nvSpPr>
        <p:spPr>
          <a:xfrm>
            <a:off x="1409876" y="792654"/>
            <a:ext cx="9372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Interesting demonstration- Tough decision maker</a:t>
            </a:r>
          </a:p>
        </p:txBody>
      </p:sp>
      <p:pic>
        <p:nvPicPr>
          <p:cNvPr id="3" name="Picture 2" descr="Leadership And The Art Of Making Tough Decisions | Inc.com">
            <a:extLst>
              <a:ext uri="{FF2B5EF4-FFF2-40B4-BE49-F238E27FC236}">
                <a16:creationId xmlns:a16="http://schemas.microsoft.com/office/drawing/2014/main" id="{AC9DA3C8-C085-4485-9894-01D98304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21" y="2211524"/>
            <a:ext cx="7159557" cy="402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2F9-7EB8-4563-8EC2-AA5ACAC2E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67"/>
            <a:ext cx="10515600" cy="1325563"/>
          </a:xfrm>
        </p:spPr>
        <p:txBody>
          <a:bodyPr/>
          <a:lstStyle/>
          <a:p>
            <a:r>
              <a:rPr lang="en-US" dirty="0"/>
              <a:t>4017 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DFFC-3ED3-49E0-A36D-7AD35B111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330"/>
            <a:ext cx="10515600" cy="1935670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The CD4017 IC is a CMOS Decade counter. This CMOS IC is frequently used in designing the 10 LEDs-based circuits. It counts to 10 &amp; also it includes 10 separate outputs. This IC includes the counter as well as the decoder.</a:t>
            </a:r>
          </a:p>
        </p:txBody>
      </p:sp>
      <p:pic>
        <p:nvPicPr>
          <p:cNvPr id="3074" name="Picture 2" descr="LED Chaser | LED Flasher | 10 LED Sequencer Chaser/Flasher Circuit">
            <a:extLst>
              <a:ext uri="{FF2B5EF4-FFF2-40B4-BE49-F238E27FC236}">
                <a16:creationId xmlns:a16="http://schemas.microsoft.com/office/drawing/2014/main" id="{4C44BE1B-50CB-48A4-BE17-5B7C267FA7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39" y="3593969"/>
            <a:ext cx="3352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EB56-D367-4FD6-BB91-7DE079FB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58" y="3429000"/>
            <a:ext cx="38290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1EA2-0035-46FD-9A72-67238D3B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4017 IC</a:t>
            </a:r>
          </a:p>
        </p:txBody>
      </p:sp>
      <p:pic>
        <p:nvPicPr>
          <p:cNvPr id="2050" name="Picture 2" descr="CD4017 - A Decade Counter with Decoded Output">
            <a:extLst>
              <a:ext uri="{FF2B5EF4-FFF2-40B4-BE49-F238E27FC236}">
                <a16:creationId xmlns:a16="http://schemas.microsoft.com/office/drawing/2014/main" id="{F30C7FF6-4C2E-4FB1-8EE5-B9119544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8700" y="1143000"/>
            <a:ext cx="4191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9791B-AF3D-42B3-B4EF-2F961C29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18" y="1359422"/>
            <a:ext cx="6019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24E1FF-1C0A-4F6C-B9A2-64C91C05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8" y="1854538"/>
            <a:ext cx="10610663" cy="3456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CC971-054A-42D7-AF56-2DFBF0A28414}"/>
              </a:ext>
            </a:extLst>
          </p:cNvPr>
          <p:cNvSpPr txBox="1"/>
          <p:nvPr/>
        </p:nvSpPr>
        <p:spPr>
          <a:xfrm>
            <a:off x="3633979" y="486382"/>
            <a:ext cx="492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421466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257CA7-39F9-4184-A934-E655D415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933450"/>
            <a:ext cx="10353675" cy="49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12CB2C-9485-48C6-A677-425E6451496F}"/>
              </a:ext>
            </a:extLst>
          </p:cNvPr>
          <p:cNvSpPr txBox="1"/>
          <p:nvPr/>
        </p:nvSpPr>
        <p:spPr>
          <a:xfrm>
            <a:off x="4145401" y="102453"/>
            <a:ext cx="3901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415620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420" y="228600"/>
            <a:ext cx="7772400" cy="914400"/>
          </a:xfrm>
        </p:spPr>
        <p:txBody>
          <a:bodyPr/>
          <a:lstStyle/>
          <a:p>
            <a:pPr algn="ctr"/>
            <a:r>
              <a:rPr lang="en-US" sz="3600" b="1" dirty="0"/>
              <a:t>Course Instructor </a:t>
            </a:r>
            <a:r>
              <a:rPr lang="en-US" sz="2800" dirty="0"/>
              <a:t>(Short Biography)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9761" y="1081748"/>
            <a:ext cx="8313718" cy="547005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Yuan Xing</a:t>
            </a:r>
          </a:p>
          <a:p>
            <a:r>
              <a:rPr lang="en-US" sz="2400" b="1" dirty="0"/>
              <a:t>Education</a:t>
            </a:r>
          </a:p>
          <a:p>
            <a:pPr lvl="1"/>
            <a:r>
              <a:rPr lang="en-US" sz="1800" dirty="0"/>
              <a:t>Ph.D. Electrical and Computer Engineering, Baylor University	                 2020</a:t>
            </a:r>
          </a:p>
          <a:p>
            <a:pPr lvl="1"/>
            <a:r>
              <a:rPr lang="en-US" sz="1800" dirty="0"/>
              <a:t>M.S. Electrical and Computer Engineering, University of Rochester           2016</a:t>
            </a:r>
          </a:p>
          <a:p>
            <a:pPr lvl="1"/>
            <a:r>
              <a:rPr lang="en-US" sz="1800" dirty="0"/>
              <a:t>B.S. Telecommunication Engineering, Beijing </a:t>
            </a:r>
            <a:r>
              <a:rPr lang="en-US" sz="1800" dirty="0" err="1"/>
              <a:t>Jiaotong</a:t>
            </a:r>
            <a:r>
              <a:rPr lang="en-US" sz="1800" dirty="0"/>
              <a:t> University               2014</a:t>
            </a:r>
          </a:p>
          <a:p>
            <a:r>
              <a:rPr lang="en-US" sz="2400" b="1" dirty="0"/>
              <a:t>Areas</a:t>
            </a:r>
            <a:endParaRPr lang="en-US" sz="1800" dirty="0"/>
          </a:p>
          <a:p>
            <a:pPr lvl="1"/>
            <a:r>
              <a:rPr lang="en-US" sz="1800" dirty="0"/>
              <a:t>5G Communication advanced system designs</a:t>
            </a:r>
          </a:p>
          <a:p>
            <a:pPr lvl="1"/>
            <a:r>
              <a:rPr lang="en-US" sz="1800" dirty="0"/>
              <a:t>Deep Learning</a:t>
            </a:r>
          </a:p>
          <a:p>
            <a:pPr lvl="1"/>
            <a:r>
              <a:rPr lang="en-US" altLang="zh-CN" sz="1800" dirty="0"/>
              <a:t>Advanced Digital Signal Processing</a:t>
            </a:r>
            <a:endParaRPr lang="en-US" sz="1800" dirty="0"/>
          </a:p>
          <a:p>
            <a:r>
              <a:rPr lang="en-US" sz="2400" b="1" dirty="0"/>
              <a:t>Projects</a:t>
            </a:r>
          </a:p>
          <a:p>
            <a:pPr lvl="1"/>
            <a:r>
              <a:rPr lang="en-US" sz="2000" dirty="0"/>
              <a:t>Hyperspectral </a:t>
            </a:r>
            <a:r>
              <a:rPr lang="en-US" sz="2000"/>
              <a:t>image processing, FCW</a:t>
            </a:r>
            <a:endParaRPr lang="en-US" sz="2000" dirty="0"/>
          </a:p>
          <a:p>
            <a:pPr lvl="1"/>
            <a:r>
              <a:rPr lang="en-US" sz="2000" dirty="0"/>
              <a:t>Artificial intelligent </a:t>
            </a:r>
            <a:r>
              <a:rPr lang="en-US" altLang="zh-CN" sz="2000" dirty="0"/>
              <a:t>wireless power transfer system, UW Stout &amp; Wisys</a:t>
            </a:r>
          </a:p>
          <a:p>
            <a:pPr lvl="1"/>
            <a:r>
              <a:rPr lang="en-US" sz="2000" dirty="0"/>
              <a:t>COVID-19 Healthcare AI advanced system, UW Stout &amp; UW Madison &amp; Marshfield Clinic</a:t>
            </a:r>
          </a:p>
          <a:p>
            <a:pPr lvl="1"/>
            <a:r>
              <a:rPr lang="en-US" sz="2000" dirty="0"/>
              <a:t>Developing an easy-to-apply, integrated approach to modeling freshwater contamination from farm runoff using only commercial drones, cameras, and software,  Freshwater Collaborative of Wisconsin</a:t>
            </a:r>
          </a:p>
          <a:p>
            <a:r>
              <a:rPr lang="en-US" sz="2400" b="1" dirty="0"/>
              <a:t>Service</a:t>
            </a:r>
          </a:p>
          <a:p>
            <a:pPr lvl="1"/>
            <a:r>
              <a:rPr lang="en-US" sz="2000" dirty="0"/>
              <a:t>IEEE Computing and Communication Workshop and Conference technical committee member</a:t>
            </a:r>
          </a:p>
          <a:p>
            <a:pPr lvl="1"/>
            <a:r>
              <a:rPr lang="en-US" sz="2000" dirty="0"/>
              <a:t>IEEE Information Technology, Electronics and Mobile Communication Conference Deep Learning, Big data session chair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DEED1A5-1F6A-440D-B8CD-A28A374B285C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4" name="AutoShape 2" descr="data:image/jpeg;base64,/9j/4AAQSkZJRgABAQAAAQABAAD/2wCEAAkGBwgHBgkIBwgKCgkLDRYPDQwMDRsUFRAWIB0iIiAdHx8kKDQsJCYxJx8fLT0tMTU3Ojo6Iys/RD84QzQ5OjcBCgoKDQwNGg8PGjclHyU3Nzc3Nzc3Nzc3Nzc3Nzc3Nzc3Nzc3Nzc3Nzc3Nzc3Nzc3Nzc3Nzc3Nzc3Nzc3Nzc3N//AABEIAHoA3QMBEQACEQEDEQH/xAAcAAADAAMBAQEAAAAAAAAAAAAABgcBBAUDAgj/xABPEAABAgQCAwoGDwUHBQAAAAABAgMABAURBjEHEiETFSJBUWFxgZPRFDJUVZGyFyMkNTY3QlJzdJShscHhFlZys/A0U4KSwsPxJkNEYtL/xAAaAQEAAgMBAAAAAAAAAAAAAAAAAQUCAwQG/8QANhEAAgEDAQQIBQQCAgMAAAAAAAECAwQRMQUSEyEyQVFScZGx8BQVM2GBocHR4TRCIzUiJEP/2gAMAwEAAhEDEQA/ALjABABABAC/j/4FV36i76pjGXRZtofVj4kIwtgtuu0kTyp5TPtikaoQDlbjvFFd7QdCpubuT0HNnW9jJjzsrsx3xy/N5dz35DDD2MmPOyuzHfD5vLue/IYYexkx52V2Y74fN5dz35DDD2MmPOyuzHfD5vLue/IYYexkx52V2Y74fN5dz35DDNKuYAbpdImp9NRU6WEa2ruY27Rx3jdQ2m6tWMHHGQVTQr8X8n9K765j0FPolJe/Wf4JtjilCtaWZ+QU6WQ4EnXAvazST+UcN9X4EHPGSytH/wAMT7OjJkGxqyr/AEY74p/m8u4dOGY9jJjzsrsx3w+by7nvyGGHsZMedldmO+HzeXc9+Qww9jJjzsrsx3w+by7nvyGGHsZMedldmO+HzeXc9+QwzI0ZM3tvsvsh3w+cS7gwz20X04UnSm7IJcLgYYcGuRa/BB/OLuyq8aCqdpxX30i9R3FOEAEAEAEAEAEAEAEAEAEAL+P/AIFV36i76pjGXRZtofVj4kfw58V9S6H/AMBHmLn/ALCH4PQdpN7nlMXuScBc8piMjAXPKYZGAueUwyMBc8picjBR6X8U830OevFHW/7KP49DEo+hX4v5P6V31zHpKfRKW8+s/wAegj1f475no/2RFXtf6EvwWNp9GIlY/NsX1G3zkeomI2e//Vh76zrwL1zymOzIwFzymGRgLnlMMjAXPKYZGENWjQn9q2tv/ZX+EV+1P8Z+KIwsjlgz46Z36JfqJjp2X9CHh+5xX30vyWyLQpwgAgAgAgAgAgAgAgAgAgBfx/8AAqu/UXfVMYy6LNtD6sfEkOF21vaM6g20hS3FB8JSkXJNhkI8vdtK/g39j0HaIu8VW82TfYq7ot/iaHfXmN4+HqRUZdpTz8hMtto8Za2yAIyjWpSeIyTJyaMbCTclqZPTbW6ysm+8i9tZtskXjCVWnB4lJIjJ67x1bzZN9irujH4mh315kbw+SjD0tosnGphpbTgS5dCxYjhxT1JRltGLi86ehBQtCvxfyf0rvrmPTU+iUt59Z/gR6x8d0z/D/siKva/0JfgsbT6MRWxxSqhM4qn3ZeRmHW1KRqrQ2SDwExpsK1KNtFSkvbOrODhbx1bzZN9irujs+Jo99eY3jSfZcYdU08hTbiNikqFiDGxNNZRJmWYdmXQzLtLdcVkhAuTByUVlhs3N46t5sm+xV3Rr+Io99eZG8Mujylz8piVt2ZkphpsMrGutsgXtFftKtSnbtRknzQzzQz4L+Oid+iX6iY7tl/Qh4fucV99J+JbItCnCACACACACACACACACACAOFjlp1/B9ZZYbW665JuJQhCSpSiUmwAEYy0NlF4qJsiWH5rF1Dp4kZbDUy4gLKwpcq7e56IqLjZsa9Tfbaf4Lzj0+8dDDuMK3W6uiRTJSraQSXl2V7WkZ8efF1xXXNhQt6bnKT+2hsNLSfX90dTRpZZKEWXMEH5WYT+fo5I2bJtt1caX4JJ8M4uTIbtHNf3sqngMwq0pNkJ2nYhziPXl6OSK7aVtxqW+ulExY1YxxTVsOzzaESss5KvJu04oKubZg2OffFdZWVG5hlyaa1ByalWMW1mkuyxw47uE02LOtyzh4JsQRxRZUdlwpTU03yNXGgnhyRUtEMpMyOB5WXnZd2XeS66S26gpULqJyMXVNNR5lRdyUqraJ5jWVrsnpMnqvTKNMzaRqhChLrUhXtYB2jrjlu6CrxcHozvtasI0kmzRnsdYjpq0JqFGblVLF0B5txJUOa52xVPY1LvM6ozUui8jNO1+ZpeFhU6o203OuJ9rYRcDWPipNzxZnrishaxq3HDpvMV1mXURqYfcmHnHnllbriipajmSY9PFKKUVojI+pKadkppqZl1lDrSwtChxEREoRnFxlowyxqr8zO4WFXo7TbryU6zjCwTa3jAW4xmOWPMq1hC54NV4XaQLVPxxiSplYp1FRN7nbX3BtxerfK9jsyizWx6b/ANn+hhKcY9JnW0bSlae0jqqtVpM1KB5hzWUthaUA6oAFz0Rb2tHgxUFojivKkJUsJlujrKoIAIAIAIAIAIAIAIAIAIAwReAEPS3is4doBlpRzVqE6C21Y7W0fKX+Q5zGE5YR1WlHiz56IRKU03gnCLlQmUgz8yAQhWw6x8VPVtJ648vVk7+5VOPQXvJdEyfecfecdeWVuOKKlqJ2knOL1JJYRkjzgSZBtE5GCn0p1vG2EHJGZUN8ZUCy1WvrDxV9eR64oaqdjdKpFf8AjL20YjLoWxO49LvYZqRKZuRvuAVmUA2KOlJ+480elozUo8ipvaG69+OjKmI3HAeE7MsyUq9NTToaYZQpxxaskpG0mBKTbwiEU517HmNJmuTwPgEoobg2rIAeIn/Uefpik2rdOnT3Y6v0/svqFFUoKIuY9r5rNYLbKrykrdDe3Yo8auvi5oWFtwKXPV+8G5LIsR2mQRIG7R3Xt6qp4JMLtKThCTc7EL4j15H9Irto23Fpb8dY+hizuiYd0eY5aqDAVvVPKs6gZBBI1h0pvrD0Ru2becWHPVa/yc9xR4kMdaLzLutzLLb7K0rbcSFIUk3CgdoIi4KJrD5nrABABABABABABABABABABAGvPTbEjKvTU06GmGUFbi1HYkDMxGSUm3hEIpa3sdY0mMQTyD4DLKAZbVkLeIjq8Y85ik2pd7kN2PSfoX1GkqcFEW8eV41msFLCyZOWuhqx2KPGrr/ARNhbcClmXSepuQs7Y7jI6rFCnZihzNXbR7nYWEnZtVykcw2X/wCY0TuacaqovV+/1McnKjeZHXwxWl0KrMziblu+q8gfLQc/RnGi6t1XpOD16jFjpjBl2l1On4woawbKQtxSMjcbFdChsMcGy7mUW6E9Vp+6MJwU47r6y14brMtX6LK1OUUNzfQCU32tq40nnB2R6JPKyUE4OnJxZNdMuInZqYl8I0lWu9MLSZnVPKeCg/iea0aa9VQi29Fqd1jQ/wDo/wAHBxLMtYRwsxRZFweFzCCFuDYQPlq68h+kectoO8uXWmuS9pFoTJWeyL1mSNuk05+q1BmSlk3cdVa5ySOMnmAjXVqxpQc5aIjJ8VGTep869JzCSl1lZSoEff0GJhNVIKcdGEa4J5YzJKfSXm8a4Rcp8ypO+MqBqrVnrAcBfXkYoaydjcqpHov2zAZNC+JXFsvYXqZKJuSuZcLO0ovtR/hP3dEelo1FOKwVV7R3Zb60KoMo3HAZgAgAgAgAgAgAgAgAgDBNoAkWmbET07Ny+EKTdbrxSqZ1TntulH+o9Uc9xVjCLctEWNjRz/yM4WJ5pnCWGGaJILHhUwg6yxnb5a+vIfpHnbSEry4daei9pFoTKL0yRuUenPVaosSMsOG6q17X1Rxk9AEa6tWNKDnLRENlfbm6TS5qTwtqj22XKbKtY8yudW0/8iPNOnXqxldff3j7GJLMVURdDq7srt3FXDYUeNBOzrGRj0FrcK4pKfX1+JKZxsjHSZFE0fVRmpU+Yw3UyFtrQdxuc08aRzjMfpFNtKjKlNXFLXrMT2wrieY0cz9YpM+hb8upCnJZIyLtuCeYKFgeS0XFrcxq01Ndfr2HJcW3GaaM4LljafxhXV3ccK3EuLHTrK68hFRtK4lVmreGr1/g6YxUVhaCLiCqvVmqPzz1xrmyE/MQMh/XHFlQoRoU1BGaOfaNxJSsFyTGHMPP4iqKbOOt3bScwjiA51G33RR31SVzWVvT6tff2MTzx7TmaxSZbEdMAUAgbrq5lHKedJ2H9Iy2fVlRqu2qdvLx/sZJyc4ujI6uGqy5RKwzOIJLV9V5HzkHMfmOiNFzQVem4P8AHiYtDrjFlym1GQxhQlXIUhbik5H5qugjgn9Y4Nl3Eot0J6rT90YTgpxcX1lqw1W5XEFFlanJn2t9FynjQobCk84MeiTyslBUg6cnFnUiTAIAIAIAIAIAIAIAIA4eMMQsYZoMzUpiyi2Alpv+8cPij+uIGIbwsmylSdSSiiO4KlVJRPYurzhU65rrS4vMj5SgOfxRHmtp15VZq3h16/wX8YqKwuoRK9VXqzVH517ZrmyEfMSMhFnQoqjTUEZpGgOeNxJSsGybOGcOTOIKimzjrY3NPHqHxR0qP3WiivqkrmvG3p6LXx/ox+5w04erVZoVQxoVm7MxrBIHCKQeEpPMnZ6DyReU6EY0t1LkjnlcRjUVNjFOoRjjByZplKd8pX5I+eANYdChtHVFFBuxunF9CXv9DoJeoEKIIsb7QYvjJHtJTTslNtTUurVdZUFoI5RGM4KcXGWjIZU5+mSmOaXTai0pLTySA7bMJ+WjpBy6eeKCnWns+pOm+a6v2McHE0kVltpDOH6fZDDCUl5KchbxUdWfojq2ZbvncT1en8kiAYtzIYMF0JVcrDbax7lZs4+eUX2J6yLemOS9uVb0s9b5IhjTiMzGLsUSmF6QoBlpdnlAcFJGZNuJI+8xo2VabseJLpS9DTVqKnDeZ9YUcew/XJ7CNZAKFLUlrW8VV/yUnbGG1bZ440dV7z+CadRVIqSE7FdEVQ6w7LAHcFcNhR40HIdIyjstLhV6Sl19fibEcWOkyKHo7qrVQkJjDdRGu2ttRauc0nxk9IvcfpFNtGjKnNXFPUxfI6ujarvYOxa/hqpOe4ptwBhasgs+KocyhsPOBzxc2dxGtBSXWcN7Q34761RcAY7SoMwAQAQAQAQAQAQBi4yvAEJxtUnMe42apEm7elyBIWtORI8df4JHp44r766VGm5eXiXFnR3I7z1ZzNJNZbRuWH5GyGGAkvBOVx4qOrP0ckVezKD53E9Xp+52iBmYtzIYME0I1ysobdTeUZst/nHEnrP3Xjjvbn4ei2tXoQxqxAp/GOK5PDFLVaWZXZ5ackkeMTzJGwc5jVsu1cY8SWsvQ01aipxcmW6UkpGl0pinNpbalGmwyhDihYpAttvneL5JJFC5SlLPWQ+ZaTo/x0thDyVUed4SFJVraqCTbrSdnRFRtK041PC1Wn8F3bVXUhz1OVpGoQp9RFRlUe5Zs3Vq5JczPpz9Mc+zbniw4cukvT+joQmRZGQx4SxQ7h1M2gILrbyCUIvsS5bYejljiu7KNzuvOGvQho4D7zj77jzqytxxRUtR+USbkx1xSikloiT5aQpxaW0JKlqICUjMnijLOFlhlQeUjA2Dg2kp3ymuv2wjb1JB/DlihSd/c5/0j6f2YDXocoEvRqMarPPNeH1EBXCcF0N5pHSb3PVyR6enHdRUXlRznurRHxpowwucp7eIacCmcp4u9q5qaBvfpSdvReIqwUo8ybKtuy3JaMVptKMcYPRMoSnfSVB2D54G0dCgLjnjzMG7C63f9Je/0LYl5BBIIsRmDF8ZntJTT0lNMzMusodaWFoUOIiMZRjOLjLRkNFIxLLt4swtL1uQFpyXSVKSnOw8dPVmP1iktZys7l0J6P2mY6lI0XYrGJ8PIMwsGflQGpkfO+avrA9N49PCWUUdzR4U/sxyjM5wgAgAgAgAgAgBC0uYrOHqCZWUcCahPAobIzbR8pX5DnPNGE5YWDqtKPEnl6IRKY03gjCC52YQN8JoAhtXziOCnoA2nrjy9Vu+ulTXRXtl0TJ9xbzy3XVFbiyVKUc1E7SYvUklhGSPltBcWlCElSlEAJGZPJEvC5sFQmFIwLg5LKCnfOa4734ZG09CRlz9MUMU7+6y+jH3+piOeh3CiqNQzVJ1J8PqIC+FmhrNI6TmekckenpxwimvK2/PdWiNXT2P+lJT64n1TEVdDKx+qJEjo9kHqdKTTtUcZ3dlDlihIF1JBttMeeqbVnGo4RhnD+5bjQulSb2G95JuoNzCEo1EPKUkKTbxTnxbIr+PONxxoxx9uf5JI1PSrklNvSz1t0aWUHVNwbcY5o9PCSnFSXWSnk8IkkIkDvo0o7D06qqzq20tyyrMpWoDWXy7eQfeeaKralaUYKnHr1MWM+IsMSmIJ8TMzWdQJSEttJ1SEj08scNteTt4bsYeOv8ABAoVvDTOHcQUdtp9T27vJUStAFrLHJFvYXbuctrGDGolus/Sy0JcSpCwClQIIPGDFyedXIgtRlF6OcdraNxR6gboVxBF/wAUE+jpip2jaKtTaWq5ovLatxYZ60cfSRQRIz6anKp9yzZuq2SHLXPpz9Mcuzbri0+HLWPodPWJhizMht0eV7eqqeCzC7Sk2Qk3yQvIH8j1ckV+0bbjUt6PSiYs727uaPcctVFlJ3qnSQ62niQSNYdIPCHNsjbs274tNZ1Wv8nPcUeLDd8i9S7rb7KHmVhba0hSFDIg5RcFE+Twz0gAgAgAgAgDXn5tmQlHpuacDbDKCtxZ4gBcwJScnhEIpa38d4zmMQT6CmSllAMtqyAHiJ6r6x5zFHtS63IbsdZehfUaXChui3juv791Yhhd5OXuhq2Sjxq6/wABGVhbcClz6T5s3IWY7TIe9GtES68utzoCZeVuGivIqttV1A+noiq2pctRVGGrMWdTDEgvSFjozkwgmj0+xKVZKSCdVNuVR2nmFo77C04NNR8/E5Lutw4YWrLynYNkWZSkz09/BOV+tp9VUaquh22H1RKxz8BaH/Cz/Kjzlh/mVPz6lwTg5xd5MsGb7LQyDEQAgAveJyMGzTffCV+mR6wjGo//AAfg/QxloUTSL8JsP/SD10xVbE6MvFGFToPwL2MzHpDzoq6RsLoxRh56XQkeGsXdlVHZwwPFvyHL0ckYyjvI329bhTyS/Ccy3iLD8zhyqXTMy6ShOuOEEjYD0pOz0R5m+pytK6uKej18f7L1NPQnVSk36fPPScynVdZUUqH5jm44uKdSNSCnHRmSNe8ZklQpDreNcIu0+aWN8JUCyyNusL6i+sbD1xQ1k7K64kei/bRgMWhfEzimHsLVIlE3JaxlwvaSi/CTf/1J2c3RHpaNRTisFVfUd18RdZVo3HAEAEAEAQanaTMdVMLNPk5WY1La25yxNr/4o4ql5Cl02kXHwFH7njiCtY/xLTt7J6nFuXccSV7kxqa1jsBNzsvY9UaZbRoNdNGyna06ct5anpimaZwnhhiiU9z3U8ghSgdur8pfWbgfpFRawd5cOvPRe0jpJjF6ZG7R6c/VqgzIyw4byrX4kjjJ6BGurVVKm5y0RDKXi+UnpagMUKgSMw60UBLrjSckg5X5Sdpiisp051nXrS8M9v8ARic3DNWxxhmm+AUqiIS2VlxalyxUpajxk327LDqi7jtChHlvo56ttTqy3pZHbRjjSuYkrc/IVpMujwZq+q21qkL1rEHaY7qVTiLK0OG6t4UopxDT38E5X62n1VQq6EWH1RSxXITdQwTRW5GWdfWG2SUtpuQNzzjzFnUhTu6jm8c36lwI37M13zTOdkYt/i7fvrzJyH7M13zTOdkYfGW/fXmMh+zNd80znZGHxlv315jIfszXfNM52Rh8Zb99eYyH7M13zTOdkYfGW/fXmMnvI4crbc5LrXSpsJS6kqJaOwXEYVLug4NKa8yJc0OGkT4TYf8ApB66Y49i9GXijCp0H4FznnFsycw63bXbbUpN+UC4j0h52PNkQp2krHlTaU7ISUrMIQbKU3LE2Nr/ADo4ql5Ck8TaRcKxo/c4SmsVuYmNe3ldbmVuBbqGWtVC9llC1/lcfObxx17i2rxcZzXM6oRUI7qOzpGopnqezXJZlaHW0DwhtSbK1OU86f6yiu2Xcbk3Qk/D39zMmRzi9ZkdbDFYdodXZnEElscF5APjIOff1RouaCr0nB69XiQx7xPS51NVkMUYVSp18lKyGhfW2bFW4wRsMVuzrtUU6VZ4x2+hrnBTjuvRm3+3Gkm/vQ19lP8A9Ra/MqHeRy/A0fuM2irGVYxROVRisJYBlEt6oab1bElQN9p5I7Kc99ZOO7oQpY3eso8bTjCAPz/ohtqVLYPGR+ceW2zjeh+T0vWcQaRa9qj+yZf3P6x1PZVv9wllC9V6pM1eeXOzqgp1YA2bAkDIAcQjuo0oUYKENCUsGlGZJ1KDXZqhPOPSSGC4tOqVOI1iBzcn6Rpr28K8VGehDR2/ZGrvJKdj+scnyq3+4wM2A8U1KvVJ9if3HUba107mjVN725Y4L+ypW8FKHaQb2iD4fYl/ic/mmPQ2P0YeC9Cuv+ihj00U2fquG5ZimyT806JoKKGGysgap27I6aibXI5rKcY1MyeBElJ3HspKMSzWGZnc2W0tpvJOXskAD8Ip57Ipzk5PPPmWnHpd5HtvtpB/dqY+xORj8mp/cnj0+8jG+2kH92Zj7E5EfJqX3HHp95BvtpB/dmY+xOQ+TUvuOPT7yDfbSD+7Ux9ich8mpfccen3kG+2kH92Zj7E5D5NS+449PvIzvrpA/dmY+xORPyal9/Mjj0+8jmzsjjCtVimTFRw9OtplnUbUSiwANYEkx2WtkrbKjnmYzr09xreRf6l72zf0K/wMWTKOPSRDdF7imsO1NxFtZDhUL8upHldqrNeCfvmejRwhpGr1v/E7H9Y6/lNt2MlI+XdIVbdbW26iTUhaSlSSzcEHMZxMdmUIvKznxJwKZNySBYcnJFgSYESBipGM6vSJFEnKqZU0gnV3RGsU322G3KOKvYUa09+WpGB3wDiWoV6YnET+42ZQlSdzRbaSYqdo2dK3jFwWpBvaDff/ABN/Ej11x6e16C8EVm0NIlhGUdJWmYA/P+iHxKl0o/OPK7Z1h+T0vWTYeKOiL1kx0CIJCACACJA86Jffqb+r/wCoRU7X+lHxI6xq0QfD7EvS5/NMW1j9GHgvQrb/AKKLLYR2lWZgAgAgAgAgAgAgAgDVqfvbN/Qr9UwJjqiE6NPgxVv41fy48rtT/Ih76z0aJsMovTJaBEEhABABAFA0R/2yp/RN/iYp9s9CHizHrGfQb7/4m/iR664vbXoLwRWbQ0iU6brUvLzapRCH5mYSAVty7RXuYOWsck34gTcx05K9QbWT2p9Tlqg2ssLWFtnVcacbKHGzyKSdo/PiguZEouJ+edHmIKbRETwqTymy6U6lkFV7X5I89tK1q13HhrQ9J1nS8K0deTj/ACPd8aHDab6/QYM+FaOvJx2b3fDc2n2+hGA8K0deTjs3u+G5tPt9BgPCtHXk47N7vhubT7fQYDwrR15OOze74bm0+30JwblLr2CKS8p2m3YcWnVUpLThuOuNVW1v6yxPn+UEjb0MPtzGNsQPsklt1K1oJFrpLlxHobOLhTjF9SXoV9/0UWqOwqggAgAgAgAgAgAgAgDVqnvbN/Qr9UwehMdUfnnAGIKVSaVOS1UeW2XnLhIbUq6dWxyjzm0LStWqRlTWh6NG94To64pcf5Hu+NW5tPt9CcGfCtHXk47N7vhubT7fQjAeFaOvJx2b3fDc2n2+gwHhWjrycdm93w3Np9voMB4Vo68nHZvd8Nzafb6DBu0vEOCqQpxdOKmFOABZS04bgdN41VrW/rLFTn5E4N/QS4l6tYjdb2oXqKGzMFayI9LbLEcFZtDSJ3ZmRmJ+ckJVmWaemGpyeM6mYQtSApW1tThTkCnV1SeK1so2tcznykm/A5jsrW5qk0dqi+GN1FiSSmoB24cSbnUSskXuOHa+2xHLDngzzFSlnGOoWBTZDZ7hluxT3RrSWTdxJ9p9b2SHkMt2Ke6M91dg4k+0N7JDyGW7FPdDdXYOJPtDeyQ8hluxT3Q3V2DiT7Q3skPIZbsU90N1dg4k+0N7JDyGW7FPdDdXYOJPtA0yQsfcMt2Ke6MWkRxJ9o5aMJSWl6xNGXl2WiZbaUICb8LmjKBpuG3BZKdGw4wgAgAgAgAgAgAgAgDWqIBkZgEXBaXcdUGStUQZNMp/A9wy2X9ynujnwiylOSlqfW9kh5DLdinujZursHEn2hvZIeQy3Yp7obq7BxJ9ob2SHkMt2Ke6G6uwcSfaG9kh5DLdinuhursHEn2hvZIeQy3Yp7obq7BxJ9phVNkLf2GW7FPdENLA4k+0eNFMtLy83UtwYaa1m276iAm+1XJE0zmuJNpZZ0tIqUssy80yA3MFYQXkCyynO187c0ZSMLfnlMYcOMtM0eX3FpDeuNdeqkDWUcyeU88SjXU6TP/Z"/>
          <p:cNvSpPr>
            <a:spLocks noChangeAspect="1" noChangeArrowheads="1"/>
          </p:cNvSpPr>
          <p:nvPr/>
        </p:nvSpPr>
        <p:spPr bwMode="auto">
          <a:xfrm>
            <a:off x="1679576" y="-555625"/>
            <a:ext cx="21050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pitchFamily="82" charset="2"/>
              <a:buNone/>
            </a:pPr>
            <a:endParaRPr lang="en-US" sz="200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28" name="Picture 4" descr="BU Admissions Blog – Emily Elizabeth Martin">
            <a:extLst>
              <a:ext uri="{FF2B5EF4-FFF2-40B4-BE49-F238E27FC236}">
                <a16:creationId xmlns:a16="http://schemas.microsoft.com/office/drawing/2014/main" id="{D92D46DC-5505-45B7-90B7-C338E126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05" y="1510498"/>
            <a:ext cx="692273" cy="83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Rochester : Rankings, Fees &amp;amp; Courses Details | Top  Universities">
            <a:extLst>
              <a:ext uri="{FF2B5EF4-FFF2-40B4-BE49-F238E27FC236}">
                <a16:creationId xmlns:a16="http://schemas.microsoft.com/office/drawing/2014/main" id="{C26CA70F-EC8F-49CB-8518-82747E40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867" y="2994275"/>
            <a:ext cx="1449548" cy="14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EEE | LinkedIn">
            <a:extLst>
              <a:ext uri="{FF2B5EF4-FFF2-40B4-BE49-F238E27FC236}">
                <a16:creationId xmlns:a16="http://schemas.microsoft.com/office/drawing/2014/main" id="{CE24EBE1-CDC7-45A4-915E-B79F29A5C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539" y="4509082"/>
            <a:ext cx="1421820" cy="14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8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95B7-D277-49ED-B524-624FABA8BA85}"/>
              </a:ext>
            </a:extLst>
          </p:cNvPr>
          <p:cNvSpPr txBox="1">
            <a:spLocks/>
          </p:cNvSpPr>
          <p:nvPr/>
        </p:nvSpPr>
        <p:spPr>
          <a:xfrm>
            <a:off x="2084614" y="210232"/>
            <a:ext cx="8022771" cy="834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do we learn in CEE 225?</a:t>
            </a:r>
          </a:p>
        </p:txBody>
      </p:sp>
      <p:pic>
        <p:nvPicPr>
          <p:cNvPr id="1026" name="Picture 2" descr="Computer Organization and Design 笔记 - The Processor | Harttle Land">
            <a:extLst>
              <a:ext uri="{FF2B5EF4-FFF2-40B4-BE49-F238E27FC236}">
                <a16:creationId xmlns:a16="http://schemas.microsoft.com/office/drawing/2014/main" id="{7AD2824A-53FF-4215-AB58-1F8D629A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98" y="1858751"/>
            <a:ext cx="6012028" cy="418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13442-F967-45D4-807B-04E12C3D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" y="2128723"/>
            <a:ext cx="4037990" cy="30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825669-A61E-490F-8D9F-B7F2AAA9E96C}"/>
              </a:ext>
            </a:extLst>
          </p:cNvPr>
          <p:cNvSpPr txBox="1"/>
          <p:nvPr/>
        </p:nvSpPr>
        <p:spPr>
          <a:xfrm>
            <a:off x="2494484" y="4834050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756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95B7-D277-49ED-B524-624FABA8BA85}"/>
              </a:ext>
            </a:extLst>
          </p:cNvPr>
          <p:cNvSpPr txBox="1">
            <a:spLocks/>
          </p:cNvSpPr>
          <p:nvPr/>
        </p:nvSpPr>
        <p:spPr>
          <a:xfrm>
            <a:off x="2084614" y="210232"/>
            <a:ext cx="8022771" cy="834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do we learn in CEE 225?</a:t>
            </a:r>
          </a:p>
        </p:txBody>
      </p:sp>
      <p:pic>
        <p:nvPicPr>
          <p:cNvPr id="4" name="Picture 4" descr="Digital Circuits - Shift Registers">
            <a:extLst>
              <a:ext uri="{FF2B5EF4-FFF2-40B4-BE49-F238E27FC236}">
                <a16:creationId xmlns:a16="http://schemas.microsoft.com/office/drawing/2014/main" id="{50E093DB-01C3-4DCF-9B14-FCCFE998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4025111"/>
            <a:ext cx="5715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example combinational circuit for implications. | Download Scientific  Diagram">
            <a:extLst>
              <a:ext uri="{FF2B5EF4-FFF2-40B4-BE49-F238E27FC236}">
                <a16:creationId xmlns:a16="http://schemas.microsoft.com/office/drawing/2014/main" id="{93646A04-A1EB-4C0D-915D-FCA055CD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1" y="4025111"/>
            <a:ext cx="481933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og Article] ALU (Arithmetic &amp; Logic Unit) in microprocessor and  microcontrollers uploaded in lecturenotes.net | LECTURENOTES.NET">
            <a:extLst>
              <a:ext uri="{FF2B5EF4-FFF2-40B4-BE49-F238E27FC236}">
                <a16:creationId xmlns:a16="http://schemas.microsoft.com/office/drawing/2014/main" id="{0787269B-A517-4BB1-B9A7-7C497509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85" y="1188412"/>
            <a:ext cx="2486025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472CCF-1FEA-4C4F-BC37-077896FA5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515" y="1366039"/>
            <a:ext cx="1495425" cy="146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40CF6F-7EEA-425C-8E1F-4A8FBE230E1C}"/>
              </a:ext>
            </a:extLst>
          </p:cNvPr>
          <p:cNvSpPr txBox="1"/>
          <p:nvPr/>
        </p:nvSpPr>
        <p:spPr>
          <a:xfrm>
            <a:off x="4520794" y="1682496"/>
            <a:ext cx="55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86CF0F-31E0-4F7F-9A10-5A57A1981C5C}"/>
              </a:ext>
            </a:extLst>
          </p:cNvPr>
          <p:cNvSpPr txBox="1"/>
          <p:nvPr/>
        </p:nvSpPr>
        <p:spPr>
          <a:xfrm>
            <a:off x="10285996" y="1682496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FF278E2-9A88-4891-AA04-AC814EE8B818}"/>
              </a:ext>
            </a:extLst>
          </p:cNvPr>
          <p:cNvSpPr/>
          <p:nvPr/>
        </p:nvSpPr>
        <p:spPr>
          <a:xfrm rot="5400000">
            <a:off x="2677363" y="3204058"/>
            <a:ext cx="534010" cy="460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5D0CCBB-7146-4042-8915-F1C7ED524AA4}"/>
              </a:ext>
            </a:extLst>
          </p:cNvPr>
          <p:cNvSpPr/>
          <p:nvPr/>
        </p:nvSpPr>
        <p:spPr>
          <a:xfrm rot="5400000">
            <a:off x="8828230" y="3204059"/>
            <a:ext cx="534010" cy="460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5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1028" y="-18369"/>
            <a:ext cx="8022771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Key points for CEE 225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949652-78B4-4849-84A8-C3EEA800666A}"/>
              </a:ext>
            </a:extLst>
          </p:cNvPr>
          <p:cNvSpPr txBox="1"/>
          <p:nvPr/>
        </p:nvSpPr>
        <p:spPr>
          <a:xfrm>
            <a:off x="2957953" y="1539557"/>
            <a:ext cx="6456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Understand the basic engineering concepts of digital logic and digital logic systems; both sequential and combinational.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Describe the basic building blocks of digital engineering including AND, OR, NOT, XOR, NOR, NAND, Latch, Flip-flops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 the fundamental knowledge to analysis Counters, Adders, Registers, Multiplexers, ALUs.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Understand and use digital reduction techniques using logic mapping methodologies; e.g. Karnaugh Maps. </a:t>
            </a:r>
          </a:p>
        </p:txBody>
      </p:sp>
    </p:spTree>
    <p:extLst>
      <p:ext uri="{BB962C8B-B14F-4D97-AF65-F5344CB8AC3E}">
        <p14:creationId xmlns:p14="http://schemas.microsoft.com/office/powerpoint/2010/main" val="192800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Evaluation in CEE 225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9657BA6-D1AF-45D0-B5E4-BE67AACAAD52}"/>
              </a:ext>
            </a:extLst>
          </p:cNvPr>
          <p:cNvSpPr txBox="1">
            <a:spLocks/>
          </p:cNvSpPr>
          <p:nvPr/>
        </p:nvSpPr>
        <p:spPr>
          <a:xfrm>
            <a:off x="132521" y="5755147"/>
            <a:ext cx="11926957" cy="46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00B0F0"/>
                </a:solidFill>
              </a:rPr>
              <a:t>Attendance and Participation is </a:t>
            </a:r>
            <a:r>
              <a:rPr lang="en-US" sz="3600" b="1" dirty="0">
                <a:solidFill>
                  <a:srgbClr val="FF0000"/>
                </a:solidFill>
              </a:rPr>
              <a:t>VERY VERY VERY IMPORTANT.</a:t>
            </a:r>
            <a:endParaRPr lang="en-US" sz="3600" b="1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0A1346-C08B-4411-BAC5-A327EC9E0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2" y="2340268"/>
            <a:ext cx="6389720" cy="1712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47F7D5-B9E6-4671-A317-E6F01F14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61" y="1252729"/>
            <a:ext cx="2423999" cy="36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31" y="105066"/>
            <a:ext cx="10515600" cy="4989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Books for CEE 225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415993"/>
            <a:ext cx="11933382" cy="2344019"/>
          </a:xfrm>
        </p:spPr>
        <p:txBody>
          <a:bodyPr>
            <a:normAutofit lnSpcReduction="10000"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286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Textbook:  </a:t>
            </a: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Fundamentals of </a:t>
            </a:r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Logic Design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Roth, Charles H, Jr., Kinney, Larry L.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28600" algn="l"/>
              </a:tabLst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28600" algn="l"/>
              </a:tabLst>
            </a:pP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28600" algn="l"/>
              </a:tabLst>
            </a:pP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SzPts val="1200"/>
              <a:buNone/>
              <a:tabLst>
                <a:tab pos="2286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supplemental materials: 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 to Logic Design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Third Edition, Marcovitz, A., 2010.  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Digital Design,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Fourth Edition, Mano, M. and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Ciletti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M., 2007. 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0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5-in-1 Deluxe Digital Lab Exploration Kit">
            <a:extLst>
              <a:ext uri="{FF2B5EF4-FFF2-40B4-BE49-F238E27FC236}">
                <a16:creationId xmlns:a16="http://schemas.microsoft.com/office/drawing/2014/main" id="{295F6449-5DC3-4E7B-A6FE-3F6EA368B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2" y="3007766"/>
            <a:ext cx="3422295" cy="34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ypes of Integrated Circuits : Packages and Their Applications">
            <a:extLst>
              <a:ext uri="{FF2B5EF4-FFF2-40B4-BE49-F238E27FC236}">
                <a16:creationId xmlns:a16="http://schemas.microsoft.com/office/drawing/2014/main" id="{F05515B1-EAEF-4414-A75F-DD70A678B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3516517"/>
            <a:ext cx="45339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6F298-7EDE-4A41-BE5F-B1E9D32C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497" y="2186290"/>
            <a:ext cx="1790970" cy="8080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EADE91-EFAB-45CF-A40E-0D9EFBDAD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05" y="2088261"/>
            <a:ext cx="1582537" cy="906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95BCEC-4329-49B0-B30D-BAD95E898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598" y="2159036"/>
            <a:ext cx="1003352" cy="9768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88A502-098E-4FD1-9276-3ABFD49A0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949" y="3359417"/>
            <a:ext cx="887070" cy="15375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1EF532-DA63-47A9-B111-EA6D9223487B}"/>
              </a:ext>
            </a:extLst>
          </p:cNvPr>
          <p:cNvSpPr txBox="1"/>
          <p:nvPr/>
        </p:nvSpPr>
        <p:spPr>
          <a:xfrm>
            <a:off x="4513896" y="651429"/>
            <a:ext cx="3771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Hardware labs</a:t>
            </a:r>
          </a:p>
        </p:txBody>
      </p:sp>
    </p:spTree>
    <p:extLst>
      <p:ext uri="{BB962C8B-B14F-4D97-AF65-F5344CB8AC3E}">
        <p14:creationId xmlns:p14="http://schemas.microsoft.com/office/powerpoint/2010/main" val="15135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11EF532-DA63-47A9-B111-EA6D9223487B}"/>
              </a:ext>
            </a:extLst>
          </p:cNvPr>
          <p:cNvSpPr txBox="1"/>
          <p:nvPr/>
        </p:nvSpPr>
        <p:spPr>
          <a:xfrm>
            <a:off x="4513896" y="651429"/>
            <a:ext cx="3564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Software labs</a:t>
            </a:r>
          </a:p>
        </p:txBody>
      </p:sp>
      <p:pic>
        <p:nvPicPr>
          <p:cNvPr id="4098" name="Picture 2" descr="Is this logic gate circuit equivalent to the Simulink model? - Electrical  Engineering Stack Exchange">
            <a:extLst>
              <a:ext uri="{FF2B5EF4-FFF2-40B4-BE49-F238E27FC236}">
                <a16:creationId xmlns:a16="http://schemas.microsoft.com/office/drawing/2014/main" id="{DE30B490-D36D-412D-9E62-BFC658A4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37" y="2240854"/>
            <a:ext cx="6404038" cy="25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2494-4AB6-B97C-0DBA-710DCEA2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41" y="22408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0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562</Words>
  <Application>Microsoft Office PowerPoint</Application>
  <PresentationFormat>Widescreen</PresentationFormat>
  <Paragraphs>67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ZapfDingbats</vt:lpstr>
      <vt:lpstr>Arial</vt:lpstr>
      <vt:lpstr>Calibri</vt:lpstr>
      <vt:lpstr>Calibri Light</vt:lpstr>
      <vt:lpstr>Times New Roman</vt:lpstr>
      <vt:lpstr>Office Theme</vt:lpstr>
      <vt:lpstr>Welcome to CEE 225</vt:lpstr>
      <vt:lpstr>Course Instructor (Short Biography)</vt:lpstr>
      <vt:lpstr>PowerPoint Presentation</vt:lpstr>
      <vt:lpstr>PowerPoint Presentation</vt:lpstr>
      <vt:lpstr>Key points for CEE 225</vt:lpstr>
      <vt:lpstr>Evaluation in CEE 225</vt:lpstr>
      <vt:lpstr>Books for CEE 225</vt:lpstr>
      <vt:lpstr>PowerPoint Presentation</vt:lpstr>
      <vt:lpstr>PowerPoint Presentation</vt:lpstr>
      <vt:lpstr>Overall, about 27 Hardware + Software labs</vt:lpstr>
      <vt:lpstr>PowerPoint Presentation</vt:lpstr>
      <vt:lpstr>PowerPoint Presentation</vt:lpstr>
      <vt:lpstr>PowerPoint Presentation</vt:lpstr>
      <vt:lpstr>4017 IC</vt:lpstr>
      <vt:lpstr>4017 IC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CEE 355</dc:title>
  <dc:creator>Turkmen, Ahmet</dc:creator>
  <cp:lastModifiedBy>Xing, Yuan</cp:lastModifiedBy>
  <cp:revision>71</cp:revision>
  <dcterms:created xsi:type="dcterms:W3CDTF">2017-01-23T14:03:26Z</dcterms:created>
  <dcterms:modified xsi:type="dcterms:W3CDTF">2023-01-24T16:11:12Z</dcterms:modified>
</cp:coreProperties>
</file>